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60" r:id="rId3"/>
    <p:sldId id="261" r:id="rId4"/>
    <p:sldId id="277" r:id="rId5"/>
  </p:sldIdLst>
  <p:sldSz cx="9144000" cy="6858000" type="screen4x3"/>
  <p:notesSz cx="6858000" cy="9144000"/>
  <p:custDataLst>
    <p:tags r:id="rId1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91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91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viewProps" Target="viewProps.xml"/><Relationship Id="rId8" Type="http://schemas.openxmlformats.org/officeDocument/2006/relationships/presProps" Target="presProps.xml"/><Relationship Id="rId7" Type="http://schemas.openxmlformats.org/officeDocument/2006/relationships/handoutMaster" Target="handoutMasters/handout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1" Type="http://schemas.openxmlformats.org/officeDocument/2006/relationships/tags" Target="tags/tag2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395561" y="2645045"/>
            <a:ext cx="8175282" cy="276225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7D7D"/>
              </a:gs>
            </a:gsLst>
            <a:lin ang="0" scaled="1"/>
          </a:gra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defTabSz="1279525">
              <a:spcBef>
                <a:spcPct val="50000"/>
              </a:spcBef>
            </a:pPr>
            <a:r>
              <a:rPr lang="zh-CN" altLang="en-US" sz="1200" b="1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概述</a:t>
            </a:r>
            <a:endParaRPr lang="zh-CN" altLang="en-US" sz="1200" b="1">
              <a:solidFill>
                <a:schemeClr val="bg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8676" name="矩形 4"/>
          <p:cNvSpPr>
            <a:spLocks noChangeArrowheads="1"/>
          </p:cNvSpPr>
          <p:nvPr/>
        </p:nvSpPr>
        <p:spPr bwMode="auto">
          <a:xfrm>
            <a:off x="4283968" y="2077280"/>
            <a:ext cx="2242820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【 </a:t>
            </a:r>
            <a:r>
              <a:rPr lang="zh-CN" altLang="en-US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cs typeface="Arial" panose="020B0604020202020204" pitchFamily="34" charset="0"/>
              </a:rPr>
              <a:t>型号</a:t>
            </a:r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cs typeface="Arial" panose="020B0604020202020204" pitchFamily="34" charset="0"/>
              </a:rPr>
              <a:t>:</a:t>
            </a:r>
            <a:r>
              <a:rPr lang="en-US" altLang="zh-CN" dirty="0" smtClean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  <a:cs typeface="Arial" panose="020B0604020202020204" pitchFamily="34" charset="0"/>
              </a:rPr>
              <a:t>FWK2622</a:t>
            </a:r>
            <a:r>
              <a:rPr lang="en-US" altLang="zh-CN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】</a:t>
            </a:r>
            <a:endParaRPr lang="zh-CN" altLang="en-US" dirty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graphicFrame>
        <p:nvGraphicFramePr>
          <p:cNvPr id="2" name="Group 5"/>
          <p:cNvGraphicFramePr>
            <a:graphicFrameLocks noGrp="1"/>
          </p:cNvGraphicFramePr>
          <p:nvPr/>
        </p:nvGraphicFramePr>
        <p:xfrm>
          <a:off x="392400" y="2986398"/>
          <a:ext cx="8358218" cy="3291840"/>
        </p:xfrm>
        <a:graphic>
          <a:graphicData uri="http://schemas.openxmlformats.org/drawingml/2006/table">
            <a:tbl>
              <a:tblPr/>
              <a:tblGrid>
                <a:gridCol w="4286280"/>
                <a:gridCol w="4071938"/>
              </a:tblGrid>
              <a:tr h="3291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zh-CN" altLang="en-US" sz="1000" b="1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  <a:sym typeface="+mn-ea"/>
                        </a:rPr>
                        <a:t>产品特点</a:t>
                      </a:r>
                      <a:r>
                        <a:rPr lang="en-US" altLang="zh-CN" sz="1000" b="1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  <a:sym typeface="+mn-ea"/>
                        </a:rPr>
                        <a:t>:</a:t>
                      </a:r>
                      <a:endParaRPr lang="en-US" altLang="zh-CN" sz="1000" b="1" kern="1200" baseline="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  <a:sym typeface="+mn-ea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CN" sz="1000" kern="1200" dirty="0" smtClean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1.</a:t>
                      </a:r>
                      <a:r>
                        <a:rPr lang="zh-CN" altLang="en-US" sz="1000" kern="1200" dirty="0" smtClean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根据 </a:t>
                      </a:r>
                      <a:r>
                        <a:rPr lang="en-US" altLang="zh-CN" sz="1000" kern="1200" dirty="0" smtClean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LED </a:t>
                      </a:r>
                      <a:r>
                        <a:rPr lang="zh-CN" altLang="en-US" sz="1000" kern="1200" dirty="0" smtClean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的散热特性，利用机械设计原理和热学原理，对 </a:t>
                      </a:r>
                      <a:r>
                        <a:rPr lang="en-US" altLang="zh-CN" sz="1000" kern="1200" dirty="0" smtClean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LED </a:t>
                      </a:r>
                      <a:r>
                        <a:rPr lang="zh-CN" altLang="en-US" sz="1000" kern="1200" dirty="0" smtClean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投光灯进行精准结构设计，结合采用高导热系数高纯度铝合金材料和特殊的加工工艺，使传导散热、对流散热和辐射散热的效果得到了成倍的提高，使悟空方系列灯具成为体积小、重量轻、光效好、节能环保低碳的创新产品。</a:t>
                      </a:r>
                      <a:endParaRPr lang="zh-CN" altLang="en-US" sz="1000" kern="1200" dirty="0" smtClean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  <a:sym typeface="+mn-ea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CN" sz="1000" kern="1200" dirty="0" smtClean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2. </a:t>
                      </a:r>
                      <a:r>
                        <a:rPr lang="zh-CN" altLang="en-US" sz="1000" kern="1200" dirty="0" smtClean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搭配超大功率</a:t>
                      </a:r>
                      <a:r>
                        <a:rPr lang="en-US" altLang="zh-CN" sz="1000" kern="1200" dirty="0" smtClean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LED</a:t>
                      </a:r>
                      <a:r>
                        <a:rPr lang="zh-CN" altLang="en-US" sz="1000" kern="1200" dirty="0" smtClean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，精准控制散射光线，使 </a:t>
                      </a:r>
                      <a:r>
                        <a:rPr lang="en-US" altLang="zh-CN" sz="1000" kern="1200" dirty="0" smtClean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LED </a:t>
                      </a:r>
                      <a:r>
                        <a:rPr lang="zh-CN" altLang="en-US" sz="1000" kern="1200" dirty="0" smtClean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的出光效率更高，中心光强更强。采用</a:t>
                      </a:r>
                      <a:r>
                        <a:rPr lang="en-US" altLang="zh-CN" sz="1000" kern="1200" dirty="0" smtClean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3°</a:t>
                      </a:r>
                      <a:r>
                        <a:rPr lang="zh-CN" altLang="en-US" sz="1000" kern="1200" dirty="0" smtClean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角窄光束透镜，单灯 </a:t>
                      </a:r>
                      <a:r>
                        <a:rPr lang="en-US" altLang="zh-CN" sz="1000" kern="1200" dirty="0" smtClean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150W</a:t>
                      </a:r>
                      <a:r>
                        <a:rPr lang="zh-CN" altLang="en-US" sz="1000" kern="1200" dirty="0" smtClean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、投射距离 </a:t>
                      </a:r>
                      <a:r>
                        <a:rPr lang="en-US" altLang="zh-CN" sz="1000" kern="1200" dirty="0" smtClean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100m </a:t>
                      </a:r>
                      <a:r>
                        <a:rPr lang="zh-CN" altLang="en-US" sz="1000" kern="1200" dirty="0" smtClean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时，平均照度达到 </a:t>
                      </a:r>
                      <a:r>
                        <a:rPr lang="en-US" altLang="zh-CN" sz="1000" kern="1200" dirty="0" smtClean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82Lx</a:t>
                      </a:r>
                      <a:r>
                        <a:rPr lang="zh-CN" altLang="en-US" sz="1000" kern="1200" dirty="0" smtClean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，为远距离投光照明提供一个完美的解决方案。</a:t>
                      </a:r>
                      <a:endParaRPr lang="zh-CN" altLang="en-US" sz="1000" kern="1200" dirty="0" smtClean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  <a:sym typeface="+mn-ea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CN" sz="1000" kern="1200" dirty="0" smtClean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3. </a:t>
                      </a:r>
                      <a:r>
                        <a:rPr lang="zh-CN" altLang="en-US" sz="1000" kern="1200" dirty="0" smtClean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灯具结构设计</a:t>
                      </a:r>
                      <a:r>
                        <a:rPr lang="en-US" altLang="zh-CN" sz="1000" kern="1200" dirty="0" smtClean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,</a:t>
                      </a:r>
                      <a:r>
                        <a:rPr lang="zh-CN" altLang="en-US" sz="1000" kern="1200" dirty="0" smtClean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特别导入 </a:t>
                      </a:r>
                      <a:r>
                        <a:rPr lang="en-US" altLang="zh-CN" sz="1000" kern="1200" dirty="0" smtClean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10°</a:t>
                      </a:r>
                      <a:r>
                        <a:rPr lang="zh-CN" altLang="en-US" sz="1000" kern="1200" dirty="0" smtClean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遮光角一体化防眩光设计。</a:t>
                      </a:r>
                      <a:endParaRPr lang="zh-CN" altLang="en-US" sz="1000" kern="1200" dirty="0" smtClean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  <a:sym typeface="+mn-ea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000" b="1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控制方式：</a:t>
                      </a:r>
                      <a:r>
                        <a:rPr lang="zh-CN" altLang="en-US" sz="1000" kern="1200" dirty="0" smtClean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采用标准</a:t>
                      </a:r>
                      <a:r>
                        <a:rPr lang="en-US" altLang="zh-CN" sz="1000" kern="1200" dirty="0" smtClean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DMX512</a:t>
                      </a:r>
                      <a:r>
                        <a:rPr lang="zh-CN" altLang="en-US" sz="1000" kern="1200" dirty="0" smtClean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（</a:t>
                      </a:r>
                      <a:r>
                        <a:rPr lang="en-US" altLang="zh-CN" sz="1000" kern="1200" dirty="0" smtClean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1990</a:t>
                      </a:r>
                      <a:r>
                        <a:rPr lang="zh-CN" altLang="en-US" sz="1000" kern="1200" dirty="0" smtClean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）协议控制。</a:t>
                      </a:r>
                      <a:endParaRPr lang="zh-CN" altLang="en-US" sz="1000" kern="1200" dirty="0" smtClean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kumimoji="0" lang="zh-CN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应用场所：</a:t>
                      </a:r>
                      <a:r>
                        <a:rPr lang="zh-CN" altLang="en-US" sz="1000" dirty="0" smtClean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古建筑</a:t>
                      </a:r>
                      <a:r>
                        <a:rPr lang="zh-CN" altLang="en-US" sz="1000" dirty="0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、</a:t>
                      </a:r>
                      <a:r>
                        <a:rPr lang="zh-CN" altLang="en-US" sz="1000" dirty="0" smtClean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超高层建筑</a:t>
                      </a:r>
                      <a:r>
                        <a:rPr lang="zh-CN" altLang="en-US" sz="1000" dirty="0" smtClean="0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、远距离投射等</a:t>
                      </a:r>
                      <a:r>
                        <a:rPr lang="zh-CN" altLang="en-US" sz="1000" dirty="0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景观照明</a:t>
                      </a:r>
                      <a:endParaRPr kumimoji="0" lang="zh-CN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" name="图片 4" descr="FWK2622黑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91640" y="332740"/>
            <a:ext cx="2251075" cy="202184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3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611560" y="1124744"/>
          <a:ext cx="8001000" cy="5042317"/>
        </p:xfrm>
        <a:graphic>
          <a:graphicData uri="http://schemas.openxmlformats.org/drawingml/2006/table">
            <a:tbl>
              <a:tblPr/>
              <a:tblGrid>
                <a:gridCol w="3143250"/>
                <a:gridCol w="4857750"/>
              </a:tblGrid>
              <a:tr h="14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产品型号</a:t>
                      </a:r>
                      <a:endParaRPr kumimoji="0" lang="zh-CN" sz="1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FWK2622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光源</a:t>
                      </a:r>
                      <a:endParaRPr kumimoji="0" lang="zh-CN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LED</a:t>
                      </a:r>
                      <a:endParaRPr kumimoji="0" lang="en-US" altLang="zh-CN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LED</a:t>
                      </a: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寿命</a:t>
                      </a:r>
                      <a:endParaRPr kumimoji="0" lang="zh-CN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5</a:t>
                      </a: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万小时</a:t>
                      </a:r>
                      <a:endParaRPr kumimoji="0" lang="zh-CN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LED</a:t>
                      </a: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数量</a:t>
                      </a:r>
                      <a:endParaRPr kumimoji="0" lang="zh-CN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kern="1200" baseline="0" dirty="0" smtClean="0">
                          <a:solidFill>
                            <a:schemeClr val="tx1"/>
                          </a:solidFill>
                          <a:latin typeface="方正黑体简体" panose="02010601030101010101" pitchFamily="2" charset="-122"/>
                          <a:ea typeface="方正黑体简体" panose="02010601030101010101" pitchFamily="2" charset="-122"/>
                          <a:cs typeface="+mn-cs"/>
                        </a:rPr>
                        <a:t>30</a:t>
                      </a:r>
                      <a:r>
                        <a:rPr lang="zh-CN" altLang="en-US" sz="1000" kern="1200" baseline="0" dirty="0" smtClean="0">
                          <a:solidFill>
                            <a:schemeClr val="tx1"/>
                          </a:solidFill>
                          <a:latin typeface="方正黑体简体" panose="02010601030101010101" pitchFamily="2" charset="-122"/>
                          <a:ea typeface="方正黑体简体" panose="02010601030101010101" pitchFamily="2" charset="-122"/>
                          <a:cs typeface="+mn-cs"/>
                        </a:rPr>
                        <a:t>颗</a:t>
                      </a:r>
                      <a:endParaRPr lang="zh-CN" altLang="en-US" sz="10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LED</a:t>
                      </a: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颜色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(</a:t>
                      </a: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单色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)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</a:rPr>
                        <a:t>3000K/4000K/5000K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光束角</a:t>
                      </a:r>
                      <a:r>
                        <a:rPr kumimoji="0" lang="en-US" altLang="zh-CN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(FWHM)</a:t>
                      </a:r>
                      <a:endParaRPr kumimoji="0" lang="en-US" altLang="zh-CN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zh-CN" altLang="en-US" sz="10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°</a:t>
                      </a:r>
                      <a:endParaRPr lang="zh-CN" altLang="en-US" sz="10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外壳</a:t>
                      </a:r>
                      <a:r>
                        <a:rPr kumimoji="0" lang="zh-CN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材质</a:t>
                      </a:r>
                      <a:endParaRPr kumimoji="0" lang="zh-CN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000" dirty="0" smtClean="0">
                          <a:sym typeface="+mn-ea"/>
                        </a:rPr>
                        <a:t>压铸铝</a:t>
                      </a:r>
                      <a:r>
                        <a:rPr lang="en-US" altLang="zh-CN" sz="1000" dirty="0" smtClean="0">
                          <a:sym typeface="+mn-ea"/>
                        </a:rPr>
                        <a:t>/</a:t>
                      </a:r>
                      <a:r>
                        <a:rPr lang="zh-CN" altLang="zh-CN" sz="1000" dirty="0" smtClean="0">
                          <a:sym typeface="+mn-ea"/>
                        </a:rPr>
                        <a:t>铝合金</a:t>
                      </a:r>
                      <a:r>
                        <a:rPr lang="en-US" altLang="zh-CN" sz="1000" dirty="0" smtClean="0">
                          <a:sym typeface="+mn-ea"/>
                        </a:rPr>
                        <a:t>,</a:t>
                      </a:r>
                      <a:r>
                        <a:rPr lang="zh-CN" altLang="en-US" sz="1000" dirty="0" smtClean="0">
                          <a:sym typeface="+mn-ea"/>
                        </a:rPr>
                        <a:t>砂纹深灰色</a:t>
                      </a:r>
                      <a:r>
                        <a:rPr lang="zh-CN" altLang="en-US" sz="1000" dirty="0">
                          <a:sym typeface="+mn-ea"/>
                        </a:rPr>
                        <a:t>静电喷塑表面处理</a:t>
                      </a:r>
                      <a:endParaRPr lang="zh-CN" altLang="en-US" sz="10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7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玻璃材质</a:t>
                      </a:r>
                      <a:endParaRPr kumimoji="0" lang="zh-CN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dirty="0" smtClean="0">
                          <a:latin typeface="+mn-ea"/>
                          <a:ea typeface="+mn-ea"/>
                        </a:rPr>
                        <a:t>6mm</a:t>
                      </a:r>
                      <a:r>
                        <a:rPr lang="zh-CN" altLang="en-US" sz="1000" dirty="0">
                          <a:latin typeface="+mn-ea"/>
                          <a:ea typeface="+mn-ea"/>
                        </a:rPr>
                        <a:t>钢化超</a:t>
                      </a:r>
                      <a:r>
                        <a:rPr lang="zh-CN" altLang="en-US" sz="1000" dirty="0" smtClean="0">
                          <a:latin typeface="+mn-ea"/>
                          <a:ea typeface="+mn-ea"/>
                        </a:rPr>
                        <a:t>白玻璃</a:t>
                      </a:r>
                      <a:endParaRPr lang="en-US" altLang="zh-CN" sz="1000" dirty="0">
                        <a:latin typeface="+mn-ea"/>
                        <a:ea typeface="+mn-ea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LED</a:t>
                      </a: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驱动方式</a:t>
                      </a:r>
                      <a:endParaRPr kumimoji="0" lang="zh-CN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2600</a:t>
                      </a:r>
                      <a:r>
                        <a:rPr kumimoji="0" lang="en-US" alt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</a:rPr>
                        <a:t>mA</a:t>
                      </a:r>
                      <a:r>
                        <a:rPr kumimoji="0" lang="zh-CN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恒</a:t>
                      </a: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流驱动</a:t>
                      </a:r>
                      <a:endParaRPr kumimoji="0" lang="zh-CN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输入电源</a:t>
                      </a:r>
                      <a:endParaRPr kumimoji="0" lang="zh-CN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zh-CN" sz="10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100 ～ </a:t>
                      </a:r>
                      <a:r>
                        <a:rPr lang="en-US" altLang="zh-CN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240VAC±10%,50/60Hz;DC 24V</a:t>
                      </a:r>
                      <a:endParaRPr lang="en-US" altLang="zh-CN" sz="10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系统功率</a:t>
                      </a:r>
                      <a:endParaRPr kumimoji="0" lang="zh-CN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000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300W</a:t>
                      </a:r>
                      <a:endParaRPr lang="en-US" altLang="zh-CN" sz="1000" kern="1200" baseline="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08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防护等级</a:t>
                      </a:r>
                      <a:endParaRPr kumimoji="0" lang="zh-CN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IP66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08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电缆线</a:t>
                      </a:r>
                      <a:endParaRPr kumimoji="0" lang="zh-CN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sz="1000" dirty="0">
                          <a:sym typeface="+mn-ea"/>
                        </a:rPr>
                        <a:t>3*1.0mm2 </a:t>
                      </a:r>
                      <a:r>
                        <a:rPr sz="1000" dirty="0" err="1" smtClean="0">
                          <a:sym typeface="+mn-ea"/>
                        </a:rPr>
                        <a:t>橡胶线</a:t>
                      </a:r>
                      <a:r>
                        <a:rPr lang="en-US" sz="1000" dirty="0" smtClean="0">
                          <a:sym typeface="+mn-ea"/>
                        </a:rPr>
                        <a:t>(</a:t>
                      </a:r>
                      <a:r>
                        <a:rPr sz="1000" dirty="0" err="1" smtClean="0">
                          <a:sym typeface="+mn-ea"/>
                        </a:rPr>
                        <a:t>高压</a:t>
                      </a:r>
                      <a:r>
                        <a:rPr lang="en-US" sz="1000" dirty="0" smtClean="0">
                          <a:sym typeface="+mn-ea"/>
                        </a:rPr>
                        <a:t>);</a:t>
                      </a:r>
                      <a:r>
                        <a:rPr sz="1000" dirty="0" smtClean="0">
                          <a:sym typeface="+mn-ea"/>
                        </a:rPr>
                        <a:t>2*1.0mm2 </a:t>
                      </a:r>
                      <a:r>
                        <a:rPr sz="1000" dirty="0" err="1" smtClean="0">
                          <a:sym typeface="+mn-ea"/>
                        </a:rPr>
                        <a:t>橡胶线</a:t>
                      </a:r>
                      <a:r>
                        <a:rPr lang="en-US" sz="1000" dirty="0" smtClean="0">
                          <a:sym typeface="+mn-ea"/>
                        </a:rPr>
                        <a:t>(</a:t>
                      </a:r>
                      <a:r>
                        <a:rPr sz="1000" dirty="0" err="1" smtClean="0">
                          <a:sym typeface="+mn-ea"/>
                        </a:rPr>
                        <a:t>低压</a:t>
                      </a:r>
                      <a:r>
                        <a:rPr lang="en-US" sz="1000" dirty="0" smtClean="0">
                          <a:sym typeface="+mn-ea"/>
                        </a:rPr>
                        <a:t>)</a:t>
                      </a:r>
                      <a:endParaRPr lang="zh-CN" altLang="en-US" sz="10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08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信号线</a:t>
                      </a:r>
                      <a:endParaRPr kumimoji="0" lang="zh-CN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zh-CN" altLang="en-US" sz="100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sym typeface="+mn-ea"/>
                        </a:rPr>
                        <a:t>超五类</a:t>
                      </a:r>
                      <a:r>
                        <a:rPr lang="en-US" altLang="zh-CN" sz="100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sym typeface="+mn-ea"/>
                        </a:rPr>
                        <a:t>SFTP</a:t>
                      </a:r>
                      <a:r>
                        <a:rPr lang="zh-CN" altLang="en-US" sz="100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sym typeface="+mn-ea"/>
                        </a:rPr>
                        <a:t>双屏蔽</a:t>
                      </a:r>
                      <a:r>
                        <a:rPr lang="en-US" altLang="zh-CN" sz="100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sym typeface="+mn-ea"/>
                        </a:rPr>
                        <a:t>4</a:t>
                      </a:r>
                      <a:r>
                        <a:rPr lang="zh-CN" altLang="en-US" sz="1000" dirty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sym typeface="+mn-ea"/>
                        </a:rPr>
                        <a:t>对</a:t>
                      </a:r>
                      <a:r>
                        <a:rPr lang="zh-CN" altLang="en-US" sz="100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  <a:sym typeface="+mn-ea"/>
                        </a:rPr>
                        <a:t>双绞线</a:t>
                      </a:r>
                      <a:r>
                        <a:rPr lang="en-US" altLang="zh-CN" sz="1000" dirty="0" smtClean="0">
                          <a:ln>
                            <a:noFill/>
                          </a:ln>
                          <a:effectLst/>
                          <a:latin typeface="Calibri" panose="020F0502020204030204" pitchFamily="34" charset="0"/>
                          <a:ea typeface="方正黑体简体" panose="02010601030101010101" pitchFamily="2" charset="-122"/>
                          <a:sym typeface="+mn-ea"/>
                        </a:rPr>
                        <a:t>(</a:t>
                      </a:r>
                      <a:r>
                        <a:rPr lang="zh-CN" altLang="en-US" sz="1000" dirty="0" smtClean="0">
                          <a:latin typeface="方正黑体简体" panose="02010601030101010101" pitchFamily="2" charset="-122"/>
                          <a:ea typeface="方正黑体简体" panose="02010601030101010101" pitchFamily="2" charset="-122"/>
                          <a:sym typeface="+mn-ea"/>
                        </a:rPr>
                        <a:t>可控</a:t>
                      </a:r>
                      <a:r>
                        <a:rPr lang="en-US" altLang="zh-CN" sz="1000" dirty="0" smtClean="0">
                          <a:latin typeface="方正黑体简体" panose="02010601030101010101" pitchFamily="2" charset="-122"/>
                          <a:ea typeface="方正黑体简体" panose="02010601030101010101" pitchFamily="2" charset="-122"/>
                          <a:sym typeface="+mn-ea"/>
                        </a:rPr>
                        <a:t>)</a:t>
                      </a:r>
                      <a:endParaRPr lang="zh-CN" altLang="en-US" sz="10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08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控制</a:t>
                      </a:r>
                      <a:endParaRPr kumimoji="0" lang="zh-CN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altLang="zh-CN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DMX512(1990</a:t>
                      </a:r>
                      <a:r>
                        <a:rPr lang="en-US" altLang="zh-CN" sz="10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zh-CN" altLang="en-US" sz="10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电气安全等级</a:t>
                      </a:r>
                      <a:endParaRPr kumimoji="0" lang="zh-CN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000" dirty="0" smtClean="0">
                          <a:sym typeface="+mn-ea"/>
                        </a:rPr>
                        <a:t>I </a:t>
                      </a:r>
                      <a:r>
                        <a:rPr lang="zh-CN" altLang="en-US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类</a:t>
                      </a:r>
                      <a:endParaRPr lang="en-US" altLang="zh-CN" sz="10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62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环境温度</a:t>
                      </a:r>
                      <a:endParaRPr kumimoji="0" lang="zh-CN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-20℃~+55 ℃(Ta+10℃)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</a:rPr>
                        <a:t>功率因数</a:t>
                      </a:r>
                      <a:r>
                        <a:rPr kumimoji="0" lang="en-US" alt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</a:rPr>
                        <a:t>(PF)</a:t>
                      </a:r>
                      <a:endParaRPr kumimoji="0" lang="en-US" altLang="zh-CN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≧0.9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</a:rPr>
                        <a:t>冷启动电流</a:t>
                      </a:r>
                      <a:r>
                        <a:rPr kumimoji="0" lang="en-US" alt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</a:rPr>
                        <a:t>(Max)</a:t>
                      </a:r>
                      <a:endParaRPr kumimoji="0" lang="zh-CN" altLang="zh-CN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130A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净重</a:t>
                      </a:r>
                      <a:endParaRPr kumimoji="0" lang="zh-CN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kumimoji="0" lang="en-US" altLang="zh-CN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</a:rPr>
                        <a:t>16.6KG</a:t>
                      </a:r>
                      <a:endParaRPr kumimoji="0" lang="en-US" altLang="zh-CN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618912" y="773953"/>
            <a:ext cx="8001000" cy="338137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7D7D"/>
              </a:gs>
            </a:gsLst>
            <a:lin ang="0" scaled="1"/>
          </a:gradFill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79525">
              <a:spcBef>
                <a:spcPct val="50000"/>
              </a:spcBef>
            </a:pPr>
            <a:r>
              <a:rPr lang="zh-CN" altLang="en-US" sz="1600" b="1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技术参数</a:t>
            </a:r>
            <a:endParaRPr lang="zh-CN" altLang="en-US" sz="1600" b="1">
              <a:solidFill>
                <a:schemeClr val="bg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618912" y="702198"/>
            <a:ext cx="8001000" cy="337185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7D7D"/>
              </a:gs>
            </a:gsLst>
            <a:lin ang="0" scaled="1"/>
          </a:gradFill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79525">
              <a:spcBef>
                <a:spcPct val="50000"/>
              </a:spcBef>
            </a:pPr>
            <a:r>
              <a:rPr lang="zh-CN" altLang="en-US" sz="1600" b="1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灯具尺寸</a:t>
            </a:r>
            <a:endParaRPr lang="zh-CN" altLang="en-US" sz="1600" b="1">
              <a:solidFill>
                <a:schemeClr val="bg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1550" y="1142365"/>
            <a:ext cx="4528820" cy="3018790"/>
          </a:xfrm>
          <a:prstGeom prst="rect">
            <a:avLst/>
          </a:prstGeom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618912" y="4371315"/>
            <a:ext cx="8001000" cy="337185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7D7D"/>
              </a:gs>
            </a:gsLst>
            <a:lin ang="0" scaled="1"/>
          </a:gradFill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1279525">
              <a:spcBef>
                <a:spcPct val="50000"/>
              </a:spcBef>
            </a:pPr>
            <a:r>
              <a:rPr lang="zh-CN" altLang="en-US" sz="1600" b="1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防</a:t>
            </a:r>
            <a:r>
              <a:rPr lang="zh-CN" altLang="en-US" sz="1600" b="1" dirty="0" smtClean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眩附件可选</a:t>
            </a:r>
            <a:endParaRPr lang="zh-CN" altLang="en-US" sz="1600" b="1" dirty="0">
              <a:solidFill>
                <a:schemeClr val="bg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rcRect l="40221"/>
          <a:stretch>
            <a:fillRect/>
          </a:stretch>
        </p:blipFill>
        <p:spPr>
          <a:xfrm>
            <a:off x="736295" y="4895585"/>
            <a:ext cx="1783715" cy="85534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5776" y="4884879"/>
            <a:ext cx="854075" cy="794385"/>
          </a:xfrm>
          <a:prstGeom prst="rect">
            <a:avLst/>
          </a:prstGeom>
        </p:spPr>
      </p:pic>
      <p:sp>
        <p:nvSpPr>
          <p:cNvPr id="8" name="矩形 4"/>
          <p:cNvSpPr>
            <a:spLocks noChangeArrowheads="1"/>
          </p:cNvSpPr>
          <p:nvPr/>
        </p:nvSpPr>
        <p:spPr bwMode="auto">
          <a:xfrm>
            <a:off x="736295" y="5814904"/>
            <a:ext cx="2606558" cy="24622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1000" dirty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外</a:t>
            </a:r>
            <a:r>
              <a:rPr lang="zh-CN" altLang="en-US" sz="1000" dirty="0" smtClean="0">
                <a:latin typeface="黑体" panose="02010609060101010101" pitchFamily="2" charset="-122"/>
                <a:ea typeface="黑体" panose="02010609060101010101" pitchFamily="2" charset="-122"/>
              </a:rPr>
              <a:t>遮光罩     蜂窝</a:t>
            </a:r>
            <a:r>
              <a:rPr lang="zh-CN" altLang="en-US" sz="1000" dirty="0">
                <a:latin typeface="黑体" panose="02010609060101010101" pitchFamily="2" charset="-122"/>
                <a:ea typeface="黑体" panose="02010609060101010101" pitchFamily="2" charset="-122"/>
              </a:rPr>
              <a:t>防眩</a:t>
            </a:r>
            <a:r>
              <a:rPr lang="zh-CN" altLang="en-US" sz="1000" dirty="0" smtClean="0">
                <a:latin typeface="黑体" panose="02010609060101010101" pitchFamily="2" charset="-122"/>
                <a:ea typeface="黑体" panose="02010609060101010101" pitchFamily="2" charset="-122"/>
              </a:rPr>
              <a:t>网     深</a:t>
            </a:r>
            <a:r>
              <a:rPr lang="zh-CN" altLang="en-US" sz="1000" dirty="0">
                <a:latin typeface="黑体" panose="02010609060101010101" pitchFamily="2" charset="-122"/>
                <a:ea typeface="黑体" panose="02010609060101010101" pitchFamily="2" charset="-122"/>
              </a:rPr>
              <a:t>筒防眩</a:t>
            </a:r>
            <a:r>
              <a:rPr lang="zh-CN" altLang="en-US" sz="1000" dirty="0" smtClean="0">
                <a:latin typeface="黑体" panose="02010609060101010101" pitchFamily="2" charset="-122"/>
                <a:ea typeface="黑体" panose="02010609060101010101" pitchFamily="2" charset="-122"/>
              </a:rPr>
              <a:t>罩</a:t>
            </a:r>
            <a:r>
              <a:rPr lang="zh-CN" altLang="en-US" sz="1000" dirty="0" smtClean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       </a:t>
            </a:r>
            <a:endParaRPr lang="zh-CN" altLang="en-US" sz="1000" dirty="0">
              <a:solidFill>
                <a:schemeClr val="tx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TABLE_BEAUTIFY" val="smartTable{c6613694-4d14-42b5-ba70-746a0bc65e8e}"/>
</p:tagLst>
</file>

<file path=ppt/tags/tag2.xml><?xml version="1.0" encoding="utf-8"?>
<p:tagLst xmlns:p="http://schemas.openxmlformats.org/presentationml/2006/main">
  <p:tag name="COMMONDATA" val="eyJoZGlkIjoiNzllN2FhMzY1ZDEyOTQyYTFjYWI5YTBiNDA0YjQwYTQifQ=="/>
  <p:tag name="KSO_WPP_MARK_KEY" val="902e1d9f-7f01-4ee7-9978-4e116cbd26f6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700</Words>
  <Application>WPS 演示</Application>
  <PresentationFormat>全屏显示(4:3)</PresentationFormat>
  <Paragraphs>100</Paragraphs>
  <Slides>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2" baseType="lpstr">
      <vt:lpstr>Arial</vt:lpstr>
      <vt:lpstr>宋体</vt:lpstr>
      <vt:lpstr>Wingdings</vt:lpstr>
      <vt:lpstr>黑体</vt:lpstr>
      <vt:lpstr>Calibri</vt:lpstr>
      <vt:lpstr>微软雅黑</vt:lpstr>
      <vt:lpstr>方正黑体简体</vt:lpstr>
      <vt:lpstr>Arial Unicode MS</vt:lpstr>
      <vt:lpstr>Office 主题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张巍</dc:creator>
  <cp:lastModifiedBy>丹丹</cp:lastModifiedBy>
  <cp:revision>95</cp:revision>
  <dcterms:created xsi:type="dcterms:W3CDTF">2015-05-19T08:03:00Z</dcterms:created>
  <dcterms:modified xsi:type="dcterms:W3CDTF">2023-09-27T09:02:05Z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921DF6A92CD64E90B8CA5537FAF29CBB</vt:lpwstr>
  </property>
  <property fmtid="{D5CDD505-2E9C-101B-9397-08002B2CF9AE}" pid="3" name="KSOProductBuildVer">
    <vt:lpwstr>2052-12.1.0.15404</vt:lpwstr>
  </property>
  <property fmtid="{D5CDD505-2E9C-101B-9397-08002B2CF9AE}" pid="4" name="commondata">
    <vt:lpwstr>eyJoZGlkIjoiNzllN2FhMzY1ZDEyOTQyYTFjYWI5YTBiNDA0YjQwYTQifQ==</vt:lpwstr>
  </property>
</Properties>
</file>